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61" r:id="rId4"/>
    <p:sldId id="273" r:id="rId5"/>
    <p:sldId id="264" r:id="rId6"/>
    <p:sldId id="269" r:id="rId7"/>
    <p:sldId id="274" r:id="rId8"/>
    <p:sldId id="263" r:id="rId9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33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8927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35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1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33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98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jpg"/><Relationship Id="rId4" Type="http://schemas.openxmlformats.org/officeDocument/2006/relationships/image" Target="../media/image7.pn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6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520E50-53C7-44F0-97BC-DE9C12BC7073}"/>
              </a:ext>
            </a:extLst>
          </p:cNvPr>
          <p:cNvSpPr txBox="1"/>
          <p:nvPr/>
        </p:nvSpPr>
        <p:spPr>
          <a:xfrm>
            <a:off x="950656" y="1405074"/>
            <a:ext cx="403865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Instance</a:t>
            </a:r>
          </a:p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Shadow</a:t>
            </a:r>
          </a:p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Detection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DBCD2-0248-4B21-956E-ECABB20FA5AF}"/>
              </a:ext>
            </a:extLst>
          </p:cNvPr>
          <p:cNvSpPr txBox="1"/>
          <p:nvPr/>
        </p:nvSpPr>
        <p:spPr>
          <a:xfrm>
            <a:off x="5621412" y="122738"/>
            <a:ext cx="3676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Instance Shadow Detection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449A4-35A6-4452-9A53-7EA0359F5876}"/>
              </a:ext>
            </a:extLst>
          </p:cNvPr>
          <p:cNvSpPr txBox="1"/>
          <p:nvPr/>
        </p:nvSpPr>
        <p:spPr>
          <a:xfrm>
            <a:off x="5621412" y="584403"/>
            <a:ext cx="12261552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논문에 포함되어 있던 코드를 실행해보고 그 결과를 확인함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광원의 방향을 보여주는 코드는 구현되어 있지 않아 직접 구현하여 결과를 확인함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884F58-3585-4D05-B5D3-3D61B50E6FCB}"/>
              </a:ext>
            </a:extLst>
          </p:cNvPr>
          <p:cNvSpPr txBox="1"/>
          <p:nvPr/>
        </p:nvSpPr>
        <p:spPr>
          <a:xfrm>
            <a:off x="5621412" y="4996638"/>
            <a:ext cx="6787426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기존의 방법은 정확한 광원의 방향을 계산하는 방법이 아님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Bounding box</a:t>
            </a:r>
            <a:r>
              <a:rPr lang="ko-KR" altLang="en-US" dirty="0"/>
              <a:t>의 가장 먼 모서리 끼리 대응한다고 판단하여 해당 모서리의 중심 좌표를 찾고 </a:t>
            </a:r>
            <a:r>
              <a:rPr lang="en-US" altLang="ko-KR" dirty="0"/>
              <a:t>shadow</a:t>
            </a:r>
            <a:r>
              <a:rPr lang="ko-KR" altLang="en-US" dirty="0"/>
              <a:t>에서 </a:t>
            </a:r>
            <a:r>
              <a:rPr lang="en-US" altLang="ko-KR" dirty="0"/>
              <a:t>object </a:t>
            </a:r>
            <a:r>
              <a:rPr lang="ko-KR" altLang="en-US" dirty="0"/>
              <a:t>방향으로 광원의 방향을 계산하였음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14E656-AF60-4FDB-8451-626C116A7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0263" y="1926437"/>
            <a:ext cx="3687322" cy="2241200"/>
          </a:xfrm>
          <a:prstGeom prst="rect">
            <a:avLst/>
          </a:prstGeom>
        </p:spPr>
      </p:pic>
      <p:pic>
        <p:nvPicPr>
          <p:cNvPr id="10" name="그림 9" descr="하늘, 도로, 노란색, 실외이(가) 표시된 사진&#10;&#10;자동 생성된 설명">
            <a:extLst>
              <a:ext uri="{FF2B5EF4-FFF2-40B4-BE49-F238E27FC236}">
                <a16:creationId xmlns:a16="http://schemas.microsoft.com/office/drawing/2014/main" id="{8BEA02D2-8E08-4FB1-9CA1-8EA2C544A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4998" y="1926437"/>
            <a:ext cx="3359176" cy="2241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C589E0-89DC-45DF-A43D-B4DFC2D9CC2A}"/>
              </a:ext>
            </a:extLst>
          </p:cNvPr>
          <p:cNvSpPr txBox="1"/>
          <p:nvPr/>
        </p:nvSpPr>
        <p:spPr>
          <a:xfrm>
            <a:off x="5621412" y="2016866"/>
            <a:ext cx="5197965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논문에서 설명되어 있던 대로 </a:t>
            </a:r>
            <a:r>
              <a:rPr lang="en-US" altLang="ko-KR" dirty="0"/>
              <a:t>shadow</a:t>
            </a:r>
            <a:r>
              <a:rPr lang="ko-KR" altLang="en-US" dirty="0"/>
              <a:t>의 중심에서 </a:t>
            </a:r>
            <a:r>
              <a:rPr lang="en-US" altLang="ko-KR" dirty="0"/>
              <a:t>object</a:t>
            </a:r>
            <a:r>
              <a:rPr lang="ko-KR" altLang="en-US" dirty="0"/>
              <a:t>의 중심을 향하여 광원의 방향 설정</a:t>
            </a:r>
            <a:endParaRPr lang="en-US" altLang="ko-KR" dirty="0"/>
          </a:p>
        </p:txBody>
      </p:sp>
      <p:pic>
        <p:nvPicPr>
          <p:cNvPr id="16" name="그림 15" descr="대지, 테니스, 스포츠, 운동경기이(가) 표시된 사진&#10;&#10;자동 생성된 설명">
            <a:extLst>
              <a:ext uri="{FF2B5EF4-FFF2-40B4-BE49-F238E27FC236}">
                <a16:creationId xmlns:a16="http://schemas.microsoft.com/office/drawing/2014/main" id="{F03B5DA3-D935-4874-B221-B955D0A11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0451" y="5740735"/>
            <a:ext cx="4884982" cy="3347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37826E-02DE-4616-9672-DDF5BA87EB27}"/>
              </a:ext>
            </a:extLst>
          </p:cNvPr>
          <p:cNvSpPr txBox="1"/>
          <p:nvPr/>
        </p:nvSpPr>
        <p:spPr>
          <a:xfrm>
            <a:off x="950656" y="1405074"/>
            <a:ext cx="40386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Second</a:t>
            </a:r>
          </a:p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169A3-EA58-4E9A-A8F3-A503AA7AE20D}"/>
              </a:ext>
            </a:extLst>
          </p:cNvPr>
          <p:cNvSpPr txBox="1"/>
          <p:nvPr/>
        </p:nvSpPr>
        <p:spPr>
          <a:xfrm>
            <a:off x="5621412" y="91986"/>
            <a:ext cx="12261552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먼저 </a:t>
            </a:r>
            <a:r>
              <a:rPr lang="en-US" altLang="ko-KR" dirty="0"/>
              <a:t>object/shadow</a:t>
            </a:r>
            <a:r>
              <a:rPr lang="ko-KR" altLang="en-US" dirty="0"/>
              <a:t>의 중앙 좌표를 구함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 좌표로부터 </a:t>
            </a:r>
            <a:r>
              <a:rPr lang="en-US" altLang="ko-KR" dirty="0"/>
              <a:t>bounding box</a:t>
            </a:r>
            <a:r>
              <a:rPr lang="ko-KR" altLang="en-US" dirty="0"/>
              <a:t>의 가로</a:t>
            </a:r>
            <a:r>
              <a:rPr lang="en-US" altLang="ko-KR" dirty="0"/>
              <a:t>, </a:t>
            </a:r>
            <a:r>
              <a:rPr lang="ko-KR" altLang="en-US" dirty="0"/>
              <a:t>세로의 </a:t>
            </a:r>
            <a:r>
              <a:rPr lang="en-US" altLang="ko-KR" dirty="0"/>
              <a:t>½ </a:t>
            </a:r>
            <a:r>
              <a:rPr lang="ko-KR" altLang="en-US" dirty="0"/>
              <a:t>길이 만큼 더하거나 빼서 각 모서리의 중앙 좌표를 계산함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해당 좌표로부터 대응하는 </a:t>
            </a:r>
            <a:r>
              <a:rPr lang="en-US" altLang="ko-KR" dirty="0"/>
              <a:t>shadow/object</a:t>
            </a:r>
            <a:r>
              <a:rPr lang="ko-KR" altLang="en-US" dirty="0"/>
              <a:t>의 중앙 좌표와의 거리를 계산하여 가장 먼 곳에 존재하는 모서리 중앙 좌표를 선택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0D65BE-CD76-4B46-BC21-96F2BBFBD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966" y="1974980"/>
            <a:ext cx="3933825" cy="27127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201F7D-E4D6-4CB8-81CE-149D6688E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5724" y="1964097"/>
            <a:ext cx="3809307" cy="2700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BDC6A1-31A1-4832-B9D9-5E33A3930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16862" y="1563973"/>
            <a:ext cx="3809307" cy="3088627"/>
          </a:xfrm>
          <a:prstGeom prst="rect">
            <a:avLst/>
          </a:prstGeom>
        </p:spPr>
      </p:pic>
      <p:pic>
        <p:nvPicPr>
          <p:cNvPr id="11" name="그림 10" descr="텍스트, 대지, 테니스, 스포츠이(가) 표시된 사진&#10;&#10;자동 생성된 설명">
            <a:extLst>
              <a:ext uri="{FF2B5EF4-FFF2-40B4-BE49-F238E27FC236}">
                <a16:creationId xmlns:a16="http://schemas.microsoft.com/office/drawing/2014/main" id="{A028EB40-7230-468E-8A1F-434A3E18F2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9594" y="4825087"/>
            <a:ext cx="3273186" cy="2243163"/>
          </a:xfrm>
          <a:prstGeom prst="rect">
            <a:avLst/>
          </a:prstGeom>
        </p:spPr>
      </p:pic>
      <p:pic>
        <p:nvPicPr>
          <p:cNvPr id="12" name="그림 11" descr="대지, 테니스, 스포츠, 운동경기이(가) 표시된 사진&#10;&#10;자동 생성된 설명">
            <a:extLst>
              <a:ext uri="{FF2B5EF4-FFF2-40B4-BE49-F238E27FC236}">
                <a16:creationId xmlns:a16="http://schemas.microsoft.com/office/drawing/2014/main" id="{BD92D177-78A2-49F6-AF6E-E959825C26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9594" y="7154341"/>
            <a:ext cx="3273186" cy="2243163"/>
          </a:xfrm>
          <a:prstGeom prst="rect">
            <a:avLst/>
          </a:prstGeom>
        </p:spPr>
      </p:pic>
      <p:pic>
        <p:nvPicPr>
          <p:cNvPr id="13" name="그림 12" descr="나무, 실외이(가) 표시된 사진&#10;&#10;자동 생성된 설명">
            <a:extLst>
              <a:ext uri="{FF2B5EF4-FFF2-40B4-BE49-F238E27FC236}">
                <a16:creationId xmlns:a16="http://schemas.microsoft.com/office/drawing/2014/main" id="{0BDE0875-30E6-4E33-8751-93DA9A8C73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9473" y="5283584"/>
            <a:ext cx="4307872" cy="3709020"/>
          </a:xfrm>
          <a:prstGeom prst="rect">
            <a:avLst/>
          </a:prstGeom>
        </p:spPr>
      </p:pic>
      <p:pic>
        <p:nvPicPr>
          <p:cNvPr id="14" name="그림 13" descr="나무, 실외이(가) 표시된 사진&#10;&#10;자동 생성된 설명">
            <a:extLst>
              <a:ext uri="{FF2B5EF4-FFF2-40B4-BE49-F238E27FC236}">
                <a16:creationId xmlns:a16="http://schemas.microsoft.com/office/drawing/2014/main" id="{29B647BC-46EB-4FE3-984C-14F466FA8A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71150" y="5256638"/>
            <a:ext cx="4362718" cy="37562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D8BB15-8EFF-4B33-9B3D-0F4198FB504B}"/>
              </a:ext>
            </a:extLst>
          </p:cNvPr>
          <p:cNvSpPr txBox="1"/>
          <p:nvPr/>
        </p:nvSpPr>
        <p:spPr>
          <a:xfrm>
            <a:off x="5712901" y="7205641"/>
            <a:ext cx="66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기존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9D3B18-C51D-4B61-B0FA-BF86A38280ED}"/>
              </a:ext>
            </a:extLst>
          </p:cNvPr>
          <p:cNvSpPr txBox="1"/>
          <p:nvPr/>
        </p:nvSpPr>
        <p:spPr>
          <a:xfrm>
            <a:off x="9333460" y="8516917"/>
            <a:ext cx="66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기존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B7A65F-D414-46D8-B528-8B4B643E9D69}"/>
              </a:ext>
            </a:extLst>
          </p:cNvPr>
          <p:cNvSpPr txBox="1"/>
          <p:nvPr/>
        </p:nvSpPr>
        <p:spPr>
          <a:xfrm>
            <a:off x="5621412" y="9341284"/>
            <a:ext cx="1266045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비교할 </a:t>
            </a:r>
            <a:r>
              <a:rPr lang="en-US" altLang="ko-KR" dirty="0"/>
              <a:t>Ground truth</a:t>
            </a:r>
            <a:r>
              <a:rPr lang="ko-KR" altLang="en-US" dirty="0"/>
              <a:t>가 없지만</a:t>
            </a:r>
            <a:r>
              <a:rPr lang="en-US" altLang="ko-KR" dirty="0"/>
              <a:t>, </a:t>
            </a:r>
            <a:r>
              <a:rPr lang="ko-KR" altLang="en-US" dirty="0"/>
              <a:t>이 경우에는 새로운 방법이 기존의 방법보다 좀 더 정확하게 찾는다고 판단할 수 있음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머리에서 머리에 대응하는 그림자로 연결되었기 때문에 더 정확하다고 할 수 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37826E-02DE-4616-9672-DDF5BA87EB27}"/>
              </a:ext>
            </a:extLst>
          </p:cNvPr>
          <p:cNvSpPr txBox="1"/>
          <p:nvPr/>
        </p:nvSpPr>
        <p:spPr>
          <a:xfrm>
            <a:off x="950656" y="1405074"/>
            <a:ext cx="4038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Result</a:t>
            </a:r>
          </a:p>
        </p:txBody>
      </p:sp>
      <p:pic>
        <p:nvPicPr>
          <p:cNvPr id="18" name="그림 17" descr="잔디, 실외, 사람이(가) 표시된 사진&#10;&#10;자동 생성된 설명">
            <a:extLst>
              <a:ext uri="{FF2B5EF4-FFF2-40B4-BE49-F238E27FC236}">
                <a16:creationId xmlns:a16="http://schemas.microsoft.com/office/drawing/2014/main" id="{EE5863E3-7547-46C3-8603-ADD16B062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668" y="131527"/>
            <a:ext cx="3687982" cy="2777369"/>
          </a:xfrm>
          <a:prstGeom prst="rect">
            <a:avLst/>
          </a:prstGeom>
        </p:spPr>
      </p:pic>
      <p:pic>
        <p:nvPicPr>
          <p:cNvPr id="20" name="그림 19" descr="잔디, 실외, 사람, 스포츠이(가) 표시된 사진&#10;&#10;자동 생성된 설명">
            <a:extLst>
              <a:ext uri="{FF2B5EF4-FFF2-40B4-BE49-F238E27FC236}">
                <a16:creationId xmlns:a16="http://schemas.microsoft.com/office/drawing/2014/main" id="{C5DAE6B2-6601-43B2-BE8E-EE3DE4144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065" y="131526"/>
            <a:ext cx="3687981" cy="2777369"/>
          </a:xfrm>
          <a:prstGeom prst="rect">
            <a:avLst/>
          </a:prstGeom>
        </p:spPr>
      </p:pic>
      <p:pic>
        <p:nvPicPr>
          <p:cNvPr id="22" name="그림 21" descr="텍스트, 하늘, 해변, 물이(가) 표시된 사진&#10;&#10;자동 생성된 설명">
            <a:extLst>
              <a:ext uri="{FF2B5EF4-FFF2-40B4-BE49-F238E27FC236}">
                <a16:creationId xmlns:a16="http://schemas.microsoft.com/office/drawing/2014/main" id="{8156F544-C76B-431C-9326-66C65A9B0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669" y="3040421"/>
            <a:ext cx="3687112" cy="3035123"/>
          </a:xfrm>
          <a:prstGeom prst="rect">
            <a:avLst/>
          </a:prstGeom>
        </p:spPr>
      </p:pic>
      <p:pic>
        <p:nvPicPr>
          <p:cNvPr id="24" name="그림 23" descr="텍스트, 하늘, 물, 실외이(가) 표시된 사진&#10;&#10;자동 생성된 설명">
            <a:extLst>
              <a:ext uri="{FF2B5EF4-FFF2-40B4-BE49-F238E27FC236}">
                <a16:creationId xmlns:a16="http://schemas.microsoft.com/office/drawing/2014/main" id="{3F0ECDAA-3FE5-4947-AB45-719290254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6065" y="3040421"/>
            <a:ext cx="3687113" cy="3035124"/>
          </a:xfrm>
          <a:prstGeom prst="rect">
            <a:avLst/>
          </a:prstGeom>
        </p:spPr>
      </p:pic>
      <p:pic>
        <p:nvPicPr>
          <p:cNvPr id="26" name="그림 25" descr="잔디, 축구, 평야, 사람이(가) 표시된 사진&#10;&#10;자동 생성된 설명">
            <a:extLst>
              <a:ext uri="{FF2B5EF4-FFF2-40B4-BE49-F238E27FC236}">
                <a16:creationId xmlns:a16="http://schemas.microsoft.com/office/drawing/2014/main" id="{5175B4B7-ACB0-495D-B0DC-EF901CFA3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53920" y="131526"/>
            <a:ext cx="2253132" cy="5944017"/>
          </a:xfrm>
          <a:prstGeom prst="rect">
            <a:avLst/>
          </a:prstGeom>
        </p:spPr>
      </p:pic>
      <p:pic>
        <p:nvPicPr>
          <p:cNvPr id="28" name="그림 27" descr="잔디, 실외, 운동경기, 스포츠이(가) 표시된 사진&#10;&#10;자동 생성된 설명">
            <a:extLst>
              <a:ext uri="{FF2B5EF4-FFF2-40B4-BE49-F238E27FC236}">
                <a16:creationId xmlns:a16="http://schemas.microsoft.com/office/drawing/2014/main" id="{F7219C6B-82E2-4462-9FFE-0A5CF0D7D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66926" y="131525"/>
            <a:ext cx="2253132" cy="5944019"/>
          </a:xfrm>
          <a:prstGeom prst="rect">
            <a:avLst/>
          </a:prstGeom>
        </p:spPr>
      </p:pic>
      <p:pic>
        <p:nvPicPr>
          <p:cNvPr id="30" name="그림 29" descr="테이블, 실내, 바닥이(가) 표시된 사진&#10;&#10;자동 생성된 설명">
            <a:extLst>
              <a:ext uri="{FF2B5EF4-FFF2-40B4-BE49-F238E27FC236}">
                <a16:creationId xmlns:a16="http://schemas.microsoft.com/office/drawing/2014/main" id="{F261A963-A320-48AD-B2FE-1D8A2E945A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7668" y="6147021"/>
            <a:ext cx="4821568" cy="3227437"/>
          </a:xfrm>
          <a:prstGeom prst="rect">
            <a:avLst/>
          </a:prstGeom>
        </p:spPr>
      </p:pic>
      <p:pic>
        <p:nvPicPr>
          <p:cNvPr id="32" name="그림 31" descr="테이블, 바닥, 실내이(가) 표시된 사진&#10;&#10;자동 생성된 설명">
            <a:extLst>
              <a:ext uri="{FF2B5EF4-FFF2-40B4-BE49-F238E27FC236}">
                <a16:creationId xmlns:a16="http://schemas.microsoft.com/office/drawing/2014/main" id="{09741461-CE09-4D9A-8410-5A7A00ADD3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0521" y="6147021"/>
            <a:ext cx="4821568" cy="3227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D8BB15-8EFF-4B33-9B3D-0F4198FB504B}"/>
              </a:ext>
            </a:extLst>
          </p:cNvPr>
          <p:cNvSpPr txBox="1"/>
          <p:nvPr/>
        </p:nvSpPr>
        <p:spPr>
          <a:xfrm>
            <a:off x="9406065" y="2502008"/>
            <a:ext cx="66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기존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E57A63-EA46-4DAA-9F2F-378C3046F3AF}"/>
              </a:ext>
            </a:extLst>
          </p:cNvPr>
          <p:cNvSpPr txBox="1"/>
          <p:nvPr/>
        </p:nvSpPr>
        <p:spPr>
          <a:xfrm>
            <a:off x="9345650" y="5740133"/>
            <a:ext cx="66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기존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BFFF9D-E040-4CE6-96A1-31EDB5DEA926}"/>
              </a:ext>
            </a:extLst>
          </p:cNvPr>
          <p:cNvSpPr txBox="1"/>
          <p:nvPr/>
        </p:nvSpPr>
        <p:spPr>
          <a:xfrm>
            <a:off x="15466926" y="131527"/>
            <a:ext cx="66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기존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2E2A5F-DE29-4138-9730-0E279A0730E3}"/>
              </a:ext>
            </a:extLst>
          </p:cNvPr>
          <p:cNvSpPr txBox="1"/>
          <p:nvPr/>
        </p:nvSpPr>
        <p:spPr>
          <a:xfrm>
            <a:off x="10479236" y="6207071"/>
            <a:ext cx="66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기존</a:t>
            </a:r>
          </a:p>
        </p:txBody>
      </p:sp>
    </p:spTree>
    <p:extLst>
      <p:ext uri="{BB962C8B-B14F-4D97-AF65-F5344CB8AC3E}">
        <p14:creationId xmlns:p14="http://schemas.microsoft.com/office/powerpoint/2010/main" val="2414524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520E50-53C7-44F0-97BC-DE9C12BC7073}"/>
              </a:ext>
            </a:extLst>
          </p:cNvPr>
          <p:cNvSpPr txBox="1"/>
          <p:nvPr/>
        </p:nvSpPr>
        <p:spPr>
          <a:xfrm>
            <a:off x="950656" y="1405074"/>
            <a:ext cx="4038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단점</a:t>
            </a:r>
            <a:endParaRPr lang="en-US" altLang="ko-KR" sz="5000" b="1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AF3292-1292-4E0F-9EC3-9B9F532AF860}"/>
              </a:ext>
            </a:extLst>
          </p:cNvPr>
          <p:cNvSpPr txBox="1"/>
          <p:nvPr/>
        </p:nvSpPr>
        <p:spPr>
          <a:xfrm>
            <a:off x="5560042" y="105230"/>
            <a:ext cx="12660451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몇가지 경우에 대해서는 객체의 끝과 그림자의 끝이 모서리의 중앙과 일치하는 경우가 있어 더 좋은 결과를 보여준다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만약 모서리의 중앙과 객체의 끝</a:t>
            </a:r>
            <a:r>
              <a:rPr lang="en-US" altLang="ko-KR" dirty="0"/>
              <a:t> </a:t>
            </a:r>
            <a:r>
              <a:rPr lang="ko-KR" altLang="en-US" dirty="0"/>
              <a:t>혹은 그림자의 끝이 일치하지 않는다면 오히려 기존의 방법보다 더 좋지 않은 결과를 보여준다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30" name="그림 29" descr="텍스트, 실외, 대지, 그래피티이(가) 표시된 사진&#10;&#10;자동 생성된 설명">
            <a:extLst>
              <a:ext uri="{FF2B5EF4-FFF2-40B4-BE49-F238E27FC236}">
                <a16:creationId xmlns:a16="http://schemas.microsoft.com/office/drawing/2014/main" id="{EF940241-E13D-473F-9614-2B2427384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849" y="1504084"/>
            <a:ext cx="4669641" cy="3074180"/>
          </a:xfrm>
          <a:prstGeom prst="rect">
            <a:avLst/>
          </a:prstGeom>
        </p:spPr>
      </p:pic>
      <p:pic>
        <p:nvPicPr>
          <p:cNvPr id="32" name="그림 31" descr="텍스트, 대지, 다채로운이(가) 표시된 사진&#10;&#10;자동 생성된 설명">
            <a:extLst>
              <a:ext uri="{FF2B5EF4-FFF2-40B4-BE49-F238E27FC236}">
                <a16:creationId xmlns:a16="http://schemas.microsoft.com/office/drawing/2014/main" id="{E91A63A7-3189-4F91-BD04-AD2CA7D74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337" y="1504084"/>
            <a:ext cx="4669641" cy="30741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EEE223B-A472-4FFE-B40F-39C0A2804E31}"/>
              </a:ext>
            </a:extLst>
          </p:cNvPr>
          <p:cNvSpPr txBox="1"/>
          <p:nvPr/>
        </p:nvSpPr>
        <p:spPr>
          <a:xfrm>
            <a:off x="14494520" y="2720772"/>
            <a:ext cx="66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기존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29AFA7-EFC7-448D-9C57-033DC6C1F7FC}"/>
              </a:ext>
            </a:extLst>
          </p:cNvPr>
          <p:cNvSpPr txBox="1"/>
          <p:nvPr/>
        </p:nvSpPr>
        <p:spPr>
          <a:xfrm>
            <a:off x="950656" y="5080062"/>
            <a:ext cx="4038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또 다른 단점</a:t>
            </a:r>
            <a:endParaRPr lang="en-US" altLang="ko-KR" sz="5000" b="1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0BE3F1-5663-40E5-8AA6-6A9288208586}"/>
              </a:ext>
            </a:extLst>
          </p:cNvPr>
          <p:cNvSpPr txBox="1"/>
          <p:nvPr/>
        </p:nvSpPr>
        <p:spPr>
          <a:xfrm>
            <a:off x="5560042" y="4958505"/>
            <a:ext cx="12660451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일반적인 그림자 검출이 아닌 </a:t>
            </a:r>
            <a:r>
              <a:rPr lang="en-US" altLang="ko-KR" dirty="0"/>
              <a:t>instance</a:t>
            </a:r>
            <a:r>
              <a:rPr lang="ko-KR" altLang="en-US" dirty="0"/>
              <a:t>로 검출하여 광원을 계산할 때</a:t>
            </a:r>
            <a:r>
              <a:rPr lang="en-US" altLang="ko-KR" dirty="0"/>
              <a:t> </a:t>
            </a:r>
            <a:r>
              <a:rPr lang="ko-KR" altLang="en-US" dirty="0"/>
              <a:t>객체가 존재하지 않으면 그림자를 검출하지 못하고</a:t>
            </a:r>
            <a:r>
              <a:rPr lang="en-US" altLang="ko-KR" dirty="0"/>
              <a:t>, </a:t>
            </a:r>
            <a:r>
              <a:rPr lang="ko-KR" altLang="en-US" dirty="0"/>
              <a:t>광원의 방향도 계산할 수 없음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2</a:t>
            </a:r>
            <a:r>
              <a:rPr lang="ko-KR" altLang="en-US" dirty="0"/>
              <a:t>차원만 가지고 계산하기 때문에 비교적 정확하지 않은 결과를 얻을 수 있다</a:t>
            </a:r>
            <a:r>
              <a:rPr lang="en-US" altLang="ko-KR" dirty="0"/>
              <a:t>. </a:t>
            </a:r>
          </a:p>
        </p:txBody>
      </p:sp>
      <p:pic>
        <p:nvPicPr>
          <p:cNvPr id="37" name="그림 36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85678B98-3F5B-45B6-80F8-5ED7B3A1B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00815" y="5794952"/>
            <a:ext cx="3047897" cy="338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51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520E50-53C7-44F0-97BC-DE9C12BC7073}"/>
              </a:ext>
            </a:extLst>
          </p:cNvPr>
          <p:cNvSpPr txBox="1"/>
          <p:nvPr/>
        </p:nvSpPr>
        <p:spPr>
          <a:xfrm>
            <a:off x="950656" y="1405074"/>
            <a:ext cx="40386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다른 아이디어</a:t>
            </a:r>
            <a:endParaRPr lang="en-US" altLang="ko-KR" sz="5000" b="1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F5C8B7-ABBC-4024-BB6A-D6AA5E74715E}"/>
              </a:ext>
            </a:extLst>
          </p:cNvPr>
          <p:cNvSpPr txBox="1"/>
          <p:nvPr/>
        </p:nvSpPr>
        <p:spPr>
          <a:xfrm>
            <a:off x="5731876" y="201533"/>
            <a:ext cx="8058101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객체의 </a:t>
            </a:r>
            <a:r>
              <a:rPr lang="en-US" altLang="ko-KR" dirty="0"/>
              <a:t>bounding box</a:t>
            </a:r>
            <a:r>
              <a:rPr lang="ko-KR" altLang="en-US" dirty="0"/>
              <a:t>로부터 그림자의 </a:t>
            </a:r>
            <a:r>
              <a:rPr lang="en-US" altLang="ko-KR" dirty="0"/>
              <a:t>bounding box</a:t>
            </a:r>
            <a:r>
              <a:rPr lang="ko-KR" altLang="en-US" dirty="0"/>
              <a:t>로의 </a:t>
            </a:r>
            <a:r>
              <a:rPr lang="ko-KR" altLang="en-US" dirty="0" err="1"/>
              <a:t>호모그래피를</a:t>
            </a:r>
            <a:r>
              <a:rPr lang="ko-KR" altLang="en-US" dirty="0"/>
              <a:t> 계산하여 그 사이 각도를 계산하는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3</a:t>
            </a:r>
            <a:r>
              <a:rPr lang="ko-KR" altLang="en-US" dirty="0"/>
              <a:t>차원 </a:t>
            </a:r>
            <a:r>
              <a:rPr lang="en-US" altLang="ko-KR" dirty="0"/>
              <a:t>depth </a:t>
            </a:r>
            <a:r>
              <a:rPr lang="ko-KR" altLang="en-US" dirty="0"/>
              <a:t>정보를 모른다면 정확한 계산이 되지 않는다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992F0B-EEE6-46B8-9DD6-18EE3E26D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206" y="671935"/>
            <a:ext cx="4916370" cy="36656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85C565-55B1-4F47-88AE-D070B41E2D11}"/>
              </a:ext>
            </a:extLst>
          </p:cNvPr>
          <p:cNvSpPr txBox="1"/>
          <p:nvPr/>
        </p:nvSpPr>
        <p:spPr>
          <a:xfrm>
            <a:off x="12401832" y="4200435"/>
            <a:ext cx="278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이상적인 상황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DF48A-79E8-4487-8B16-D2798992F580}"/>
              </a:ext>
            </a:extLst>
          </p:cNvPr>
          <p:cNvSpPr txBox="1"/>
          <p:nvPr/>
        </p:nvSpPr>
        <p:spPr>
          <a:xfrm>
            <a:off x="14645391" y="4178510"/>
            <a:ext cx="278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현재 상황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4C7765-1121-4882-8540-D531C8EF2201}"/>
              </a:ext>
            </a:extLst>
          </p:cNvPr>
          <p:cNvSpPr txBox="1"/>
          <p:nvPr/>
        </p:nvSpPr>
        <p:spPr>
          <a:xfrm>
            <a:off x="5731876" y="5025901"/>
            <a:ext cx="805810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객체와 그림자 간의 형태적 유사성을 기반으로 </a:t>
            </a:r>
            <a:r>
              <a:rPr lang="en-US" altLang="ko-KR" dirty="0"/>
              <a:t>bounding box </a:t>
            </a:r>
            <a:r>
              <a:rPr lang="ko-KR" altLang="en-US" dirty="0"/>
              <a:t>상의 점을 선택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유사한 점을 찾는 방법에 대한 고민 필요 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B88775-2020-4DF2-BEE4-10C1F7359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552" y="5717234"/>
            <a:ext cx="3460324" cy="3127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73DA84-8007-41D2-B934-BAAB201E0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10936" y="5878098"/>
            <a:ext cx="4115695" cy="331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34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520E50-53C7-44F0-97BC-DE9C12BC7073}"/>
              </a:ext>
            </a:extLst>
          </p:cNvPr>
          <p:cNvSpPr txBox="1"/>
          <p:nvPr/>
        </p:nvSpPr>
        <p:spPr>
          <a:xfrm>
            <a:off x="950656" y="1405074"/>
            <a:ext cx="40386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다른 아이디어</a:t>
            </a:r>
            <a:endParaRPr lang="en-US" altLang="ko-KR" sz="5000" b="1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F5C8B7-ABBC-4024-BB6A-D6AA5E74715E}"/>
              </a:ext>
            </a:extLst>
          </p:cNvPr>
          <p:cNvSpPr txBox="1"/>
          <p:nvPr/>
        </p:nvSpPr>
        <p:spPr>
          <a:xfrm>
            <a:off x="5731876" y="201533"/>
            <a:ext cx="8058101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Instance </a:t>
            </a:r>
            <a:r>
              <a:rPr lang="ko-KR" altLang="en-US" dirty="0"/>
              <a:t>마스크를 통해 찾는 방법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출력 결과로 각 </a:t>
            </a:r>
            <a:r>
              <a:rPr lang="en-US" altLang="ko-KR" dirty="0"/>
              <a:t>object</a:t>
            </a:r>
            <a:r>
              <a:rPr lang="ko-KR" altLang="en-US" dirty="0"/>
              <a:t>와 </a:t>
            </a:r>
            <a:r>
              <a:rPr lang="en-US" altLang="ko-KR" dirty="0"/>
              <a:t>shadow</a:t>
            </a:r>
            <a:r>
              <a:rPr lang="ko-KR" altLang="en-US" dirty="0"/>
              <a:t>의 </a:t>
            </a:r>
            <a:r>
              <a:rPr lang="en-US" altLang="ko-KR" dirty="0"/>
              <a:t>instance mask</a:t>
            </a:r>
            <a:r>
              <a:rPr lang="ko-KR" altLang="en-US" dirty="0"/>
              <a:t>가 계산되어 출력됨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해당 결과를 가지고 </a:t>
            </a:r>
            <a:r>
              <a:rPr lang="en-US" altLang="ko-KR" dirty="0"/>
              <a:t>object instance</a:t>
            </a:r>
            <a:r>
              <a:rPr lang="ko-KR" altLang="en-US" dirty="0"/>
              <a:t>를 </a:t>
            </a:r>
            <a:r>
              <a:rPr lang="en-US" altLang="ko-KR" dirty="0"/>
              <a:t>shadow instance</a:t>
            </a:r>
            <a:r>
              <a:rPr lang="ko-KR" altLang="en-US" dirty="0"/>
              <a:t> 형태로 변형하는 관계를 유도하거나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instance</a:t>
            </a:r>
            <a:r>
              <a:rPr lang="ko-KR" altLang="en-US" dirty="0"/>
              <a:t>에서 서로 매칭되는 점을 찾아 연결한다면 광원의 위치를 찾을 수 있다는 가능성이 존재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이전과 마찬가지로 각 </a:t>
            </a:r>
            <a:r>
              <a:rPr lang="ko-KR" altLang="en-US" dirty="0" err="1">
                <a:sym typeface="Wingdings" panose="05000000000000000000" pitchFamily="2" charset="2"/>
              </a:rPr>
              <a:t>매칭을</a:t>
            </a:r>
            <a:r>
              <a:rPr lang="ko-KR" altLang="en-US" dirty="0">
                <a:sym typeface="Wingdings" panose="05000000000000000000" pitchFamily="2" charset="2"/>
              </a:rPr>
              <a:t> 찾는 방법이 필요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8D313C-FF21-470E-8257-E4BFF28D7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843" y="1035657"/>
            <a:ext cx="3870291" cy="36283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B42173-C0AA-4495-B53F-D132E91D18C7}"/>
              </a:ext>
            </a:extLst>
          </p:cNvPr>
          <p:cNvSpPr txBox="1"/>
          <p:nvPr/>
        </p:nvSpPr>
        <p:spPr>
          <a:xfrm>
            <a:off x="950656" y="4834585"/>
            <a:ext cx="4038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종합</a:t>
            </a:r>
            <a:endParaRPr lang="en-US" altLang="ko-KR" sz="5000" b="1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66C2C-82DA-400B-BF6E-0879C65E51EF}"/>
              </a:ext>
            </a:extLst>
          </p:cNvPr>
          <p:cNvSpPr txBox="1"/>
          <p:nvPr/>
        </p:nvSpPr>
        <p:spPr>
          <a:xfrm>
            <a:off x="5731875" y="5004871"/>
            <a:ext cx="12322922" cy="337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현재까지의 구현된 방법은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dirty="0"/>
              <a:t>Bounding</a:t>
            </a:r>
            <a:r>
              <a:rPr lang="ko-KR" altLang="en-US" dirty="0"/>
              <a:t> </a:t>
            </a:r>
            <a:r>
              <a:rPr lang="en-US" altLang="ko-KR" dirty="0"/>
              <a:t>box</a:t>
            </a:r>
            <a:r>
              <a:rPr lang="ko-KR" altLang="en-US" dirty="0"/>
              <a:t>의 중심을 가지고 찾기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모서리의 중앙값을 계산하여 찾기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와 같은 방법이 있음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 다음 방법으로 </a:t>
            </a:r>
            <a:r>
              <a:rPr lang="ko-KR" altLang="en-US" dirty="0" err="1"/>
              <a:t>호모그래피</a:t>
            </a:r>
            <a:r>
              <a:rPr lang="en-US" altLang="ko-KR" dirty="0"/>
              <a:t>, </a:t>
            </a:r>
            <a:r>
              <a:rPr lang="ko-KR" altLang="en-US" dirty="0"/>
              <a:t>매칭되는 점 찾기와 같은 방법이 있음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이러한 방법을 구현하고 계산하기 위해서는 </a:t>
            </a:r>
            <a:r>
              <a:rPr lang="en-US" altLang="ko-KR" dirty="0"/>
              <a:t>depth </a:t>
            </a:r>
            <a:r>
              <a:rPr lang="ko-KR" altLang="en-US" dirty="0"/>
              <a:t>정보가 필요하거나</a:t>
            </a:r>
            <a:r>
              <a:rPr lang="en-US" altLang="ko-KR" dirty="0"/>
              <a:t>, object</a:t>
            </a:r>
            <a:r>
              <a:rPr lang="ko-KR" altLang="en-US" dirty="0"/>
              <a:t>와 </a:t>
            </a:r>
            <a:r>
              <a:rPr lang="en-US" altLang="ko-KR" dirty="0"/>
              <a:t>shadow </a:t>
            </a:r>
            <a:r>
              <a:rPr lang="ko-KR" altLang="en-US" dirty="0"/>
              <a:t>사이 픽셀에 대해 매칭시키는 방법을 구상해야 함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4507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394</Words>
  <Application>Microsoft Office PowerPoint</Application>
  <PresentationFormat>사용자 지정</PresentationFormat>
  <Paragraphs>58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Arial</vt:lpstr>
      <vt:lpstr>Calibri</vt:lpstr>
      <vt:lpstr>Franklin Gothic Heavy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seok gyeong</cp:lastModifiedBy>
  <cp:revision>49</cp:revision>
  <dcterms:created xsi:type="dcterms:W3CDTF">2021-05-01T12:59:12Z</dcterms:created>
  <dcterms:modified xsi:type="dcterms:W3CDTF">2021-05-16T14:03:13Z</dcterms:modified>
</cp:coreProperties>
</file>